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68" r:id="rId4"/>
    <p:sldId id="269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7" r:id="rId14"/>
    <p:sldId id="273" r:id="rId15"/>
    <p:sldId id="274" r:id="rId16"/>
    <p:sldId id="275" r:id="rId17"/>
    <p:sldId id="276" r:id="rId18"/>
    <p:sldId id="265" r:id="rId19"/>
    <p:sldId id="271" r:id="rId20"/>
    <p:sldId id="272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F893F0-B42F-42D8-8CDB-C17C1E6BACDE}">
  <a:tblStyle styleId="{62F893F0-B42F-42D8-8CDB-C17C1E6B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22EE294-5EFD-AAF2-7056-20F967516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2905BDEB-DCC5-E380-F227-34F6460782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520C04A7-5104-B7DF-F3B5-F2F79A651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25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3B0EF5-D6FA-0BAA-A61F-547D53661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D4060E48-91DA-230C-5D95-FBE4C7DA5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55EB1033-EF3B-6ED7-CEAD-9424772D3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230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94A14A2-A21F-52B6-135A-B8DD4CDF9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177FC58F-305A-2A99-E60A-F80CAE25D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18D6F372-3B8F-F31B-D650-D92211050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7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C6F8049-D44F-DB8D-A5D9-09F2E3F37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69EB10E4-6E91-DB7D-3AC7-0268C97F4B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E1644A2B-5E0A-B41B-AC5C-7453D7DA6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139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850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92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817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55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119A454-2190-0657-3BEB-C54FDA974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9D02E243-94AE-DEE9-BCEC-4609F81B43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85AAFCE9-1BA4-4FA5-6EDF-25F62C4A34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2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72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506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85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546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402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73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6774F85-AE74-9D41-5981-645FABA75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97216A77-7741-A2BA-B126-F3511FFA8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72FB24B6-6ADF-6049-6A2E-C8DEDC2CF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7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A149EE8-06CC-8BF4-2785-372C7CB4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E4AF10D9-E11D-1D28-767C-A7695FD727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46631120-6E63-4525-3DF6-C983A8D4B7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2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1CCD0FF-7568-26FE-9BFB-49E0300D6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DE6B4E24-65B8-7D21-3132-F9ED950AAB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024FB00C-9B21-0024-DD57-8AA7F84F2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80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7F342CD-AA05-7690-8A63-448F7B9B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DF3FC729-F627-8252-C8D1-87DD85154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F6B43B3E-D128-D498-55AB-E225B3030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32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43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g"/><Relationship Id="rId11" Type="http://schemas.openxmlformats.org/officeDocument/2006/relationships/image" Target="../media/image12.jpg"/><Relationship Id="rId5" Type="http://schemas.openxmlformats.org/officeDocument/2006/relationships/image" Target="../media/image16.jpg"/><Relationship Id="rId10" Type="http://schemas.openxmlformats.org/officeDocument/2006/relationships/image" Target="../media/image20.jpg"/><Relationship Id="rId4" Type="http://schemas.openxmlformats.org/officeDocument/2006/relationships/image" Target="../media/image15.jpg"/><Relationship Id="rId9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플랜트 </a:t>
                      </a:r>
                      <a:r>
                        <a:rPr lang="en-US" altLang="ko-KR" sz="8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MASTER CRUD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SAPMZBSD0080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ZMZBSD0080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2024.10.28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플랜트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MASTER </a:t>
            </a:r>
            <a:r>
              <a:rPr lang="ko-KR" altLang="en-US" sz="1000" dirty="0"/>
              <a:t>관리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 조건에 따른 플랜트 </a:t>
            </a:r>
            <a:r>
              <a:rPr lang="en-US" altLang="ko-KR" sz="1000" dirty="0"/>
              <a:t>MASTER  </a:t>
            </a:r>
            <a:r>
              <a:rPr lang="ko-KR" altLang="en-US" sz="1000" dirty="0"/>
              <a:t>데이터가 모두 표시된다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사용자가 입력한 신규 데이터가 </a:t>
            </a:r>
            <a:r>
              <a:rPr lang="en-US" altLang="ko-KR" sz="1000" dirty="0"/>
              <a:t>DB </a:t>
            </a:r>
            <a:r>
              <a:rPr lang="ko-KR" altLang="en-US" sz="1000" dirty="0"/>
              <a:t>테이블에 저장된다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사용자가 수정한 수정 데이터가 </a:t>
            </a:r>
            <a:r>
              <a:rPr lang="en-US" altLang="ko-KR" sz="1000" dirty="0"/>
              <a:t>DB </a:t>
            </a:r>
            <a:r>
              <a:rPr lang="ko-KR" altLang="en-US" sz="1000" dirty="0"/>
              <a:t>테이블에 업데이트 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사용자가 삭제한 데이터가 </a:t>
            </a:r>
            <a:r>
              <a:rPr lang="en-US" altLang="ko-KR" sz="1000" dirty="0"/>
              <a:t>DB </a:t>
            </a:r>
            <a:r>
              <a:rPr lang="ko-KR" altLang="en-US" sz="1000" dirty="0"/>
              <a:t>테이블의 </a:t>
            </a:r>
            <a:r>
              <a:rPr lang="ko-KR" altLang="en-US" sz="1000" dirty="0" err="1"/>
              <a:t>삭제플래그</a:t>
            </a:r>
            <a:r>
              <a:rPr lang="ko-KR" altLang="en-US" sz="1000" dirty="0"/>
              <a:t> </a:t>
            </a:r>
            <a:r>
              <a:rPr lang="en-US" altLang="ko-KR" sz="1000" dirty="0"/>
              <a:t>'X' </a:t>
            </a:r>
            <a:r>
              <a:rPr lang="ko-KR" altLang="en-US" sz="1000" dirty="0"/>
              <a:t>값으로 처리되어 업데이트된다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생성</a:t>
            </a:r>
            <a:r>
              <a:rPr lang="en-US" altLang="ko-KR" sz="1000" dirty="0"/>
              <a:t>/</a:t>
            </a:r>
            <a:r>
              <a:rPr lang="ko-KR" altLang="en-US" sz="1000" dirty="0"/>
              <a:t>수정</a:t>
            </a:r>
            <a:r>
              <a:rPr lang="en-US" altLang="ko-KR" sz="1000" dirty="0"/>
              <a:t>/</a:t>
            </a:r>
            <a:r>
              <a:rPr lang="ko-KR" altLang="en-US" sz="1000" dirty="0"/>
              <a:t>삭제할 시 </a:t>
            </a:r>
            <a:r>
              <a:rPr lang="en-US" altLang="ko-KR" sz="1000" dirty="0"/>
              <a:t>DB </a:t>
            </a:r>
            <a:r>
              <a:rPr lang="ko-KR" altLang="en-US" sz="1000" dirty="0"/>
              <a:t>테이블의 타임스탬프 필드에 값이 들어온다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초기화 버튼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조회조건</a:t>
            </a:r>
            <a:r>
              <a:rPr lang="ko-KR" altLang="en-US" sz="1000" dirty="0"/>
              <a:t> 및 </a:t>
            </a:r>
            <a:r>
              <a:rPr lang="en-US" altLang="ko-KR" sz="1000" dirty="0"/>
              <a:t>ALV </a:t>
            </a:r>
            <a:r>
              <a:rPr lang="ko-KR" altLang="en-US" sz="1000" dirty="0"/>
              <a:t>초기화 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사원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(ZTBSD1030), </a:t>
            </a:r>
            <a:r>
              <a:rPr lang="ko-KR" altLang="en-US" sz="1000" dirty="0"/>
              <a:t>플랜트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(ZTBMM1020), </a:t>
            </a:r>
            <a:r>
              <a:rPr lang="ko-KR" altLang="en-US" sz="1000" dirty="0"/>
              <a:t>플랜트 테이블</a:t>
            </a:r>
            <a:r>
              <a:rPr lang="en-US" altLang="ko-KR" sz="1000" dirty="0"/>
              <a:t>(ZSBMM1020)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5" y="1340975"/>
            <a:ext cx="3763578" cy="22709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457" y="1624595"/>
            <a:ext cx="4261418" cy="1813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675" y="3109428"/>
            <a:ext cx="3622346" cy="1692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519" y="3364000"/>
            <a:ext cx="3087356" cy="1779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CD111C6-1829-5468-5AC3-13409871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1AB99049-96B0-F0DA-D416-9F174D8A9268}"/>
              </a:ext>
            </a:extLst>
          </p:cNvPr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자재문서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ZBRMM0050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ZBRMM0050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D589F809-72D3-2217-2F3E-9F226EA74B0E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DE256D9A-14FC-6B7E-06BB-A829AEEA9A82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95AE131A-86AB-5937-1AEE-AAE9E4085F62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E5E3B-2080-45CC-D405-BFD6E0A3337D}"/>
              </a:ext>
            </a:extLst>
          </p:cNvPr>
          <p:cNvSpPr txBox="1"/>
          <p:nvPr/>
        </p:nvSpPr>
        <p:spPr>
          <a:xfrm>
            <a:off x="49619" y="1777475"/>
            <a:ext cx="4407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</a:t>
            </a:r>
            <a:r>
              <a:rPr lang="ko-KR" altLang="en-US" sz="1000" dirty="0"/>
              <a:t> 자재문서 조회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왼쪽 트리에서 조회하고 싶은 노드를 더블 클릭하면 해당 노드에 대한</a:t>
            </a:r>
            <a:br>
              <a:rPr lang="en-US" altLang="ko-KR" sz="1000" dirty="0"/>
            </a:br>
            <a:r>
              <a:rPr lang="ko-KR" altLang="en-US" sz="1000" dirty="0"/>
              <a:t>데이터를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자재 입출고시</a:t>
            </a:r>
            <a:r>
              <a:rPr lang="en-US" altLang="ko-KR" sz="1000" dirty="0"/>
              <a:t>, </a:t>
            </a:r>
            <a:r>
              <a:rPr lang="ko-KR" altLang="en-US" sz="1000" dirty="0"/>
              <a:t>자재문서 데이터를 생성하여 전표데이터의 참조문서로 사용할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자재문서 헤더 테이블 </a:t>
            </a:r>
            <a:r>
              <a:rPr lang="en-US" altLang="ko-KR" sz="1000" dirty="0"/>
              <a:t>(ZTBMM0040)</a:t>
            </a:r>
          </a:p>
          <a:p>
            <a:r>
              <a:rPr lang="ko-KR" altLang="en-US" sz="1000" dirty="0"/>
              <a:t>자재문서 아이템 테이블 </a:t>
            </a:r>
            <a:r>
              <a:rPr lang="en-US" altLang="ko-KR" sz="1000" dirty="0"/>
              <a:t>(ZTBMM0041)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5DA68D-0AD8-F940-6123-3C7D88C8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5" y="1340975"/>
            <a:ext cx="4695125" cy="38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7D35C4C-A549-F66D-818D-04CF3297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AA46F8BA-252B-923A-0C08-4212EAACF8ED}"/>
              </a:ext>
            </a:extLst>
          </p:cNvPr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구매오더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스케줄링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ZBBMM0040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ZBBMM0040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1CE567A5-88AB-9E59-F1C5-5F263BF6C5D9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F8C72A2B-91F3-6C99-375E-6A8CDFBE0074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180A61E5-0293-1DA2-CD55-48DBB54D2FEB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5F6A2-A0C2-64E9-11A4-353E5312309B}"/>
              </a:ext>
            </a:extLst>
          </p:cNvPr>
          <p:cNvSpPr txBox="1"/>
          <p:nvPr/>
        </p:nvSpPr>
        <p:spPr>
          <a:xfrm>
            <a:off x="49619" y="1777475"/>
            <a:ext cx="4407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</a:t>
            </a:r>
            <a:r>
              <a:rPr lang="ko-KR" altLang="en-US" sz="1000" dirty="0"/>
              <a:t> 정기 </a:t>
            </a:r>
            <a:r>
              <a:rPr lang="ko-KR" altLang="en-US" sz="1000" dirty="0" err="1"/>
              <a:t>구매오더</a:t>
            </a:r>
            <a:r>
              <a:rPr lang="ko-KR" altLang="en-US" sz="1000" dirty="0"/>
              <a:t> 스케줄링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구매오더</a:t>
            </a:r>
            <a:r>
              <a:rPr lang="ko-KR" altLang="en-US" sz="1000" dirty="0"/>
              <a:t> 발주 예정일에 </a:t>
            </a:r>
            <a:r>
              <a:rPr lang="ko-KR" altLang="en-US" sz="1000" dirty="0" err="1"/>
              <a:t>배치잡이</a:t>
            </a:r>
            <a:r>
              <a:rPr lang="ko-KR" altLang="en-US" sz="1000" dirty="0"/>
              <a:t> 실행되면서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각 자재들에 대한 </a:t>
            </a:r>
            <a:r>
              <a:rPr lang="ko-KR" altLang="en-US" sz="1000" dirty="0" err="1"/>
              <a:t>구매오더</a:t>
            </a:r>
            <a:r>
              <a:rPr lang="ko-KR" altLang="en-US" sz="1000" dirty="0"/>
              <a:t> 데이터 생성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헤더 테이블 </a:t>
            </a:r>
            <a:r>
              <a:rPr lang="en-US" altLang="ko-KR" sz="1000" dirty="0"/>
              <a:t>(ZTBMM0020)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아이템 테이블 </a:t>
            </a:r>
            <a:r>
              <a:rPr lang="en-US" altLang="ko-KR" sz="1000" dirty="0"/>
              <a:t>(ZTBMM0021)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35C87-2219-37B6-B42C-E76C7C500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5" y="1351225"/>
            <a:ext cx="4687325" cy="3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1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C152E15-D15D-BA3B-99D9-579191FE3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963F845A-28FE-FFFE-FB64-D81A42F9B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683151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재고이동 프로그램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ZBRMM0010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ZBRMM0010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강현준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윤소영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B81E13C8-8473-44A7-7897-E0D8EE8C3491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8A3DFEF2-CFD0-892B-65F5-DF4479C20D50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B51ABE47-E34C-353B-F74E-74A79EF8A3E2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B26B8-5CD0-3438-129D-F050AA7BDBAB}"/>
              </a:ext>
            </a:extLst>
          </p:cNvPr>
          <p:cNvSpPr txBox="1"/>
          <p:nvPr/>
        </p:nvSpPr>
        <p:spPr>
          <a:xfrm>
            <a:off x="49619" y="1657157"/>
            <a:ext cx="44070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ko-KR" altLang="en-US" sz="1000">
                <a:latin typeface="Malgun Gothic"/>
                <a:ea typeface="Malgun Gothic"/>
                <a:cs typeface="Malgun Gothic"/>
                <a:sym typeface="Malgun Gothic"/>
              </a:rPr>
              <a:t>재고이동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/>
              <a:t>조회 </a:t>
            </a:r>
            <a:r>
              <a:rPr lang="en-US" altLang="ko-KR" sz="1000"/>
              <a:t>:</a:t>
            </a:r>
            <a:r>
              <a:rPr lang="ko-KR" altLang="en-US" sz="1000"/>
              <a:t>창고코드 값 입력 후 ‘실행’버튼 클릭 시</a:t>
            </a:r>
            <a:r>
              <a:rPr lang="en-US" altLang="ko-KR" sz="1000"/>
              <a:t>, </a:t>
            </a:r>
            <a:r>
              <a:rPr lang="ko-KR" altLang="en-US" sz="1000"/>
              <a:t>화면 전환 후 창고별 수량 창에 입력한 창고코드가 메인창고에 표시되고 그 외 완제품 수량창고들 </a:t>
            </a:r>
            <a:r>
              <a:rPr lang="en-US" altLang="ko-KR" sz="1000"/>
              <a:t>(</a:t>
            </a:r>
            <a:r>
              <a:rPr lang="ko-KR" altLang="en-US" sz="1000"/>
              <a:t>서브창고</a:t>
            </a:r>
            <a:r>
              <a:rPr lang="en-US" altLang="ko-KR" sz="1000"/>
              <a:t>)</a:t>
            </a:r>
            <a:r>
              <a:rPr lang="ko-KR" altLang="en-US" sz="1000"/>
              <a:t>가 표시된다</a:t>
            </a:r>
            <a:r>
              <a:rPr lang="en-US" altLang="ko-KR" sz="1000"/>
              <a:t>. </a:t>
            </a:r>
            <a:r>
              <a:rPr lang="ko-KR" altLang="en-US" sz="1000"/>
              <a:t>재고현황 리스트 </a:t>
            </a:r>
            <a:r>
              <a:rPr lang="en-US" altLang="ko-KR" sz="1000"/>
              <a:t>ALV</a:t>
            </a:r>
            <a:r>
              <a:rPr lang="ko-KR" altLang="en-US" sz="1000"/>
              <a:t>에는 완제품 관련 재고수량이 표시된다자재번호 입력 후 엔터를 누르면 창고별 제품 재고 수량이 표시된다</a:t>
            </a:r>
            <a:endParaRPr lang="en-US" altLang="ko-KR" sz="1000"/>
          </a:p>
          <a:p>
            <a:pPr marL="342900" indent="-342900">
              <a:buAutoNum type="arabicPeriod"/>
            </a:pPr>
            <a:r>
              <a:rPr lang="ko-KR" altLang="en-US" sz="1000"/>
              <a:t>이동 조건 </a:t>
            </a:r>
            <a:r>
              <a:rPr lang="en-US" altLang="ko-KR" sz="1000"/>
              <a:t>: </a:t>
            </a:r>
            <a:r>
              <a:rPr lang="ko-KR" altLang="en-US" sz="1000"/>
              <a:t>재고이동 조건에 입고창고</a:t>
            </a:r>
            <a:r>
              <a:rPr lang="en-US" altLang="ko-KR" sz="1000"/>
              <a:t>, </a:t>
            </a:r>
            <a:r>
              <a:rPr lang="ko-KR" altLang="en-US" sz="1000"/>
              <a:t>출고창고</a:t>
            </a:r>
            <a:r>
              <a:rPr lang="en-US" altLang="ko-KR" sz="1000"/>
              <a:t>, </a:t>
            </a:r>
            <a:r>
              <a:rPr lang="ko-KR" altLang="en-US" sz="1000"/>
              <a:t>이동하고 싶은 수량 입력 후 재고이동 버튼을 누르면 재고이동을 하겠냐는 컨펌 팝업창이 뜬다</a:t>
            </a:r>
            <a:r>
              <a:rPr lang="en-US" altLang="ko-KR" sz="100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/>
              <a:t>확인 버튼 </a:t>
            </a:r>
            <a:r>
              <a:rPr lang="en-US" altLang="ko-KR" sz="1000"/>
              <a:t>:  YES </a:t>
            </a:r>
            <a:r>
              <a:rPr lang="ko-KR" altLang="en-US" sz="1000"/>
              <a:t>버튼을 누르면 재고현황 리스트 </a:t>
            </a:r>
            <a:r>
              <a:rPr lang="en-US" altLang="ko-KR" sz="1000"/>
              <a:t>ALV</a:t>
            </a:r>
            <a:r>
              <a:rPr lang="ko-KR" altLang="en-US" sz="1000"/>
              <a:t>에 입고 창고인 경우 </a:t>
            </a:r>
            <a:r>
              <a:rPr lang="en-US" altLang="ko-KR" sz="1000"/>
              <a:t>Green </a:t>
            </a:r>
            <a:r>
              <a:rPr lang="ko-KR" altLang="en-US" sz="1000"/>
              <a:t>으로 합산된 재고 수량이 표시되고</a:t>
            </a:r>
            <a:r>
              <a:rPr lang="en-US" altLang="ko-KR" sz="1000"/>
              <a:t>, </a:t>
            </a:r>
            <a:r>
              <a:rPr lang="ko-KR" altLang="en-US" sz="1000"/>
              <a:t>출고 창고인 경우 </a:t>
            </a:r>
            <a:r>
              <a:rPr lang="en-US" altLang="ko-KR" sz="1000"/>
              <a:t>Red</a:t>
            </a:r>
            <a:r>
              <a:rPr lang="ko-KR" altLang="en-US" sz="1000"/>
              <a:t>로 차감된 수량을 표시한다</a:t>
            </a:r>
            <a:r>
              <a:rPr lang="en-US" altLang="ko-KR" sz="1000"/>
              <a:t>. </a:t>
            </a:r>
            <a:r>
              <a:rPr lang="ko-KR" altLang="en-US" sz="1000"/>
              <a:t>재고이동 내역 </a:t>
            </a:r>
            <a:r>
              <a:rPr lang="en-US" altLang="ko-KR" sz="1000"/>
              <a:t>ALV</a:t>
            </a:r>
            <a:r>
              <a:rPr lang="ko-KR" altLang="en-US" sz="1000"/>
              <a:t>에는 출고 및 입고 창고 내역이 쌓인다</a:t>
            </a:r>
            <a:r>
              <a:rPr lang="en-US" altLang="ko-KR" sz="1000"/>
              <a:t>. </a:t>
            </a:r>
            <a:r>
              <a:rPr lang="ko-KR" altLang="en-US" sz="1000"/>
              <a:t>재고이동 성공시 메시지 출력</a:t>
            </a:r>
            <a:endParaRPr lang="en-US" altLang="ko-KR" sz="100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>
                <a:latin typeface="Malgun Gothic"/>
                <a:ea typeface="Malgun Gothic"/>
                <a:cs typeface="Malgun Gothic"/>
                <a:sym typeface="Malgun Gothic"/>
              </a:rPr>
              <a:t>재고 현황</a:t>
            </a:r>
            <a:r>
              <a:rPr lang="ko-KR" altLang="en-US" sz="1000"/>
              <a:t>테이블 </a:t>
            </a:r>
            <a:r>
              <a:rPr lang="en-US" altLang="ko-KR" sz="1000"/>
              <a:t>(ZTBMM0030)</a:t>
            </a: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E2F6938-6980-0EE9-3A94-22A746CAB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99406"/>
            <a:ext cx="4417294" cy="33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8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08600C9-EDED-963F-361D-EC44CB36A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311D0276-D66B-F02E-C62C-5F5164514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047965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폐기처리 프로그램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ZBBMM0050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ZBBMM0050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윤소영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D9C218EE-C97B-DD21-72E6-A474E27D021C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9D7594F6-CF82-437D-DCC3-636EF2827F3C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B0519391-46F9-E04A-4547-2D692A07A225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22D20-A3C8-F53F-EBA3-A09942D5C3C9}"/>
              </a:ext>
            </a:extLst>
          </p:cNvPr>
          <p:cNvSpPr txBox="1"/>
          <p:nvPr/>
        </p:nvSpPr>
        <p:spPr>
          <a:xfrm>
            <a:off x="49619" y="1657157"/>
            <a:ext cx="4407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ko-KR" altLang="en-US" sz="1000">
                <a:latin typeface="Malgun Gothic"/>
                <a:ea typeface="Malgun Gothic"/>
                <a:cs typeface="Malgun Gothic"/>
                <a:sym typeface="Malgun Gothic"/>
              </a:rPr>
              <a:t>폐기처리 프로그램 </a:t>
            </a:r>
            <a:r>
              <a:rPr lang="en-US" altLang="ko-KR" sz="10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000">
                <a:latin typeface="Malgun Gothic"/>
                <a:ea typeface="Malgun Gothic"/>
                <a:cs typeface="Malgun Gothic"/>
                <a:sym typeface="Malgun Gothic"/>
              </a:rPr>
              <a:t>백그라운드잡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/>
              <a:t>검수내역 테이블에 있는 자재들의 유통기한을 매일 </a:t>
            </a:r>
            <a:r>
              <a:rPr lang="en-US" altLang="ko-KR" sz="1000"/>
              <a:t>23:55</a:t>
            </a:r>
            <a:r>
              <a:rPr lang="ko-KR" altLang="en-US" sz="1000"/>
              <a:t>에 확인 후 삭제 플래그를 </a:t>
            </a:r>
            <a:r>
              <a:rPr lang="en-US" altLang="ko-KR" sz="1000"/>
              <a:t>true</a:t>
            </a:r>
            <a:r>
              <a:rPr lang="ko-KR" altLang="en-US" sz="1000"/>
              <a:t>로 업데이트 한다</a:t>
            </a:r>
            <a:r>
              <a:rPr lang="en-US" altLang="ko-KR" sz="1000"/>
              <a:t>.</a:t>
            </a:r>
          </a:p>
          <a:p>
            <a:pPr marL="342900" indent="-342900">
              <a:buAutoNum type="arabicPeriod"/>
            </a:pPr>
            <a:endParaRPr lang="en-US" altLang="ko-KR" sz="1000"/>
          </a:p>
          <a:p>
            <a:r>
              <a:rPr lang="en-US" altLang="ko-KR" sz="1000">
                <a:solidFill>
                  <a:srgbClr val="FF0000"/>
                </a:solidFill>
              </a:rPr>
              <a:t>2</a:t>
            </a:r>
            <a:r>
              <a:rPr lang="en-US" altLang="ko-KR" sz="1000" dirty="0">
                <a:solidFill>
                  <a:srgbClr val="FF0000"/>
                </a:solidFill>
              </a:rPr>
              <a:t>. Tables</a:t>
            </a:r>
          </a:p>
          <a:p>
            <a:r>
              <a:rPr lang="ko-KR" altLang="en-US" sz="1000">
                <a:latin typeface="Malgun Gothic"/>
                <a:ea typeface="Malgun Gothic"/>
                <a:cs typeface="Malgun Gothic"/>
                <a:sym typeface="Malgun Gothic"/>
              </a:rPr>
              <a:t>재고 현황</a:t>
            </a:r>
            <a:r>
              <a:rPr lang="ko-KR" altLang="en-US" sz="1000"/>
              <a:t>테이블 </a:t>
            </a:r>
            <a:r>
              <a:rPr lang="en-US" altLang="ko-KR" sz="1000"/>
              <a:t>(ZTBMM0030)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104937-E207-946A-5162-0C5789660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37" y="1657157"/>
            <a:ext cx="4337974" cy="28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3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165751201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송장 등록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ZBRMM0070</a:t>
                      </a:r>
                      <a:endParaRPr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ZBRMM0070</a:t>
                      </a:r>
                      <a:endParaRPr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강현준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작성일</a:t>
                      </a:r>
                      <a:endParaRPr sz="1000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2024.11.21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 </a:t>
                      </a:r>
                      <a:endParaRPr sz="1000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45" y="1741322"/>
            <a:ext cx="44070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송장 등록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검색 조건에 따라 </a:t>
            </a:r>
            <a:r>
              <a:rPr lang="ko-KR" altLang="en-US" sz="1000" dirty="0" err="1"/>
              <a:t>구매오더</a:t>
            </a:r>
            <a:r>
              <a:rPr lang="ko-KR" altLang="en-US" sz="1000" dirty="0"/>
              <a:t> 데이터 조회 가능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구매오더</a:t>
            </a:r>
            <a:r>
              <a:rPr lang="ko-KR" altLang="en-US" sz="1000" dirty="0"/>
              <a:t> 선택 후 </a:t>
            </a:r>
            <a:r>
              <a:rPr lang="ko-KR" altLang="en-US" sz="1000" dirty="0" err="1"/>
              <a:t>송장등록</a:t>
            </a:r>
            <a:r>
              <a:rPr lang="ko-KR" altLang="en-US" sz="1000" dirty="0"/>
              <a:t> 버튼 누르면 아이템 </a:t>
            </a:r>
            <a:r>
              <a:rPr lang="en-US" altLang="ko-KR" sz="1000" dirty="0"/>
              <a:t>ALV </a:t>
            </a:r>
            <a:r>
              <a:rPr lang="ko-KR" altLang="en-US" sz="1000" dirty="0"/>
              <a:t>나타남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입고수량과</a:t>
            </a:r>
            <a:r>
              <a:rPr lang="ko-KR" altLang="en-US" sz="1000" dirty="0"/>
              <a:t> 금액 값은 기본적으로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테이블에서 가져옴</a:t>
            </a:r>
            <a:r>
              <a:rPr lang="en-US" altLang="ko-KR" sz="1000" dirty="0"/>
              <a:t>. </a:t>
            </a:r>
            <a:r>
              <a:rPr lang="ko-KR" altLang="en-US" sz="1000" dirty="0"/>
              <a:t>그러나 수정 가능함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en-US" altLang="ko-KR" sz="1000" dirty="0"/>
              <a:t>Okay </a:t>
            </a:r>
            <a:r>
              <a:rPr lang="ko-KR" altLang="en-US" sz="1000" dirty="0"/>
              <a:t>버튼 누르면 송장 </a:t>
            </a:r>
            <a:r>
              <a:rPr lang="en-US" altLang="ko-KR" sz="1000" dirty="0"/>
              <a:t>header + item  </a:t>
            </a:r>
            <a:r>
              <a:rPr lang="ko-KR" altLang="en-US" sz="1000" dirty="0"/>
              <a:t>테이블에 데이터가 생성되고 </a:t>
            </a:r>
            <a:r>
              <a:rPr lang="ko-KR" altLang="en-US" sz="1000" dirty="0" err="1"/>
              <a:t>구매오더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상태값도</a:t>
            </a:r>
            <a:r>
              <a:rPr lang="ko-KR" altLang="en-US" sz="1000" dirty="0"/>
              <a:t> 업데이트 됨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구매오더번호 </a:t>
            </a:r>
            <a:r>
              <a:rPr lang="en-US" altLang="ko-KR" sz="1000" dirty="0"/>
              <a:t>+ </a:t>
            </a:r>
            <a:r>
              <a:rPr lang="ko-KR" altLang="en-US" sz="1000" dirty="0"/>
              <a:t>송장번호 </a:t>
            </a:r>
            <a:r>
              <a:rPr lang="en-US" altLang="ko-KR" sz="1000" dirty="0"/>
              <a:t>hotspot</a:t>
            </a:r>
            <a:r>
              <a:rPr lang="ko-KR" altLang="en-US" sz="1000" dirty="0"/>
              <a:t> 처리 </a:t>
            </a:r>
            <a:r>
              <a:rPr lang="en-US" altLang="ko-KR" sz="1000" dirty="0"/>
              <a:t>-&gt; </a:t>
            </a:r>
            <a:r>
              <a:rPr lang="ko-KR" altLang="en-US" sz="1000" dirty="0"/>
              <a:t>클릭 시 아이템 </a:t>
            </a:r>
            <a:r>
              <a:rPr lang="en-US" altLang="ko-KR" sz="1000" dirty="0" err="1"/>
              <a:t>alv</a:t>
            </a:r>
            <a:r>
              <a:rPr lang="en-US" altLang="ko-KR" sz="1000" dirty="0"/>
              <a:t> </a:t>
            </a:r>
            <a:r>
              <a:rPr lang="ko-KR" altLang="en-US" sz="1000" dirty="0"/>
              <a:t>표시됨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(ZTBMM0020)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(ZTBMM0021)</a:t>
            </a:r>
          </a:p>
          <a:p>
            <a:r>
              <a:rPr lang="ko-KR" altLang="en-US" sz="1000" dirty="0"/>
              <a:t>거래처 송장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(ZTBMM0060)</a:t>
            </a:r>
          </a:p>
          <a:p>
            <a:r>
              <a:rPr lang="ko-KR" altLang="en-US" sz="1000" dirty="0"/>
              <a:t>거래처 송장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(ZTBMM0061)</a:t>
            </a:r>
          </a:p>
          <a:p>
            <a:endParaRPr lang="en-US" altLang="ko-KR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5" y="2204365"/>
            <a:ext cx="4041797" cy="28077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448" y="3247500"/>
            <a:ext cx="1808427" cy="9917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129" y="1500986"/>
            <a:ext cx="2961097" cy="659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859" y="2800264"/>
            <a:ext cx="2030016" cy="425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859" y="2324405"/>
            <a:ext cx="2030141" cy="46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3180861104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창고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MASTER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SAPMZBMM0030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ZBMM0030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2024. 10.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26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데이터 생성</a:t>
            </a:r>
            <a:r>
              <a:rPr lang="en-US" altLang="ko-KR" sz="1000" dirty="0"/>
              <a:t>, </a:t>
            </a:r>
            <a:r>
              <a:rPr lang="ko-KR" altLang="en-US" sz="1000" dirty="0"/>
              <a:t>수정</a:t>
            </a:r>
            <a:r>
              <a:rPr lang="en-US" altLang="ko-KR" sz="1000" dirty="0"/>
              <a:t>, 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삭제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 조건에 따라 창고 </a:t>
            </a:r>
            <a:r>
              <a:rPr lang="en-US" altLang="ko-KR" sz="1000" dirty="0"/>
              <a:t>MASTER</a:t>
            </a:r>
            <a:r>
              <a:rPr lang="ko-KR" altLang="en-US" sz="1000" dirty="0"/>
              <a:t> 데이터를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사원</a:t>
            </a:r>
            <a:r>
              <a:rPr lang="en-US" altLang="ko-KR" sz="1000" dirty="0"/>
              <a:t>ID, </a:t>
            </a:r>
            <a:r>
              <a:rPr lang="ko-KR" altLang="en-US" sz="1000" dirty="0"/>
              <a:t>최초 </a:t>
            </a:r>
            <a:r>
              <a:rPr lang="ko-KR" altLang="en-US" sz="1000" dirty="0" err="1"/>
              <a:t>생성자</a:t>
            </a:r>
            <a:r>
              <a:rPr lang="en-US" altLang="ko-KR" sz="1000" dirty="0"/>
              <a:t>, </a:t>
            </a:r>
            <a:r>
              <a:rPr lang="ko-KR" altLang="en-US" sz="1000" dirty="0"/>
              <a:t>최종 </a:t>
            </a:r>
            <a:r>
              <a:rPr lang="ko-KR" altLang="en-US" sz="1000" dirty="0" err="1"/>
              <a:t>수정자</a:t>
            </a:r>
            <a:r>
              <a:rPr lang="ko-KR" altLang="en-US" sz="1000" dirty="0"/>
              <a:t> 필드의 데이터 클릭 시 해당 사원 데이터를 팝업으로 확인할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조회된 </a:t>
            </a:r>
            <a:r>
              <a:rPr lang="en-US" altLang="ko-KR" sz="1000" dirty="0"/>
              <a:t>ALV</a:t>
            </a:r>
            <a:r>
              <a:rPr lang="ko-KR" altLang="en-US" sz="1000" dirty="0"/>
              <a:t>에서 하나의 행을 선택 후 수정 버튼을 누를 경우 해당 데이터를 수정할 수 있다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조회된 </a:t>
            </a:r>
            <a:r>
              <a:rPr lang="en-US" altLang="ko-KR" sz="1000" dirty="0"/>
              <a:t>ALV</a:t>
            </a:r>
            <a:r>
              <a:rPr lang="ko-KR" altLang="en-US" sz="1000" dirty="0"/>
              <a:t>에서 하나의 행을 선택 후 삭제 버튼을 누를 경우 해당 데이터의 삭제플래그가 변경된다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생성 버튼을 누를 경우 신규 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데이터를 생성할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플랜트 코드 입력 시 </a:t>
            </a:r>
            <a:r>
              <a:rPr lang="en-US" altLang="ko-KR" sz="1000" dirty="0"/>
              <a:t>SEARCH HELP </a:t>
            </a:r>
            <a:r>
              <a:rPr lang="ko-KR" altLang="en-US" sz="1000" dirty="0"/>
              <a:t>기능을 통해 데이터를 선택할 수 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(ZTBMM1030), </a:t>
            </a:r>
            <a:r>
              <a:rPr lang="ko-KR" altLang="en-US" sz="1000" dirty="0"/>
              <a:t>사원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(ZTBSD1030), </a:t>
            </a:r>
            <a:r>
              <a:rPr lang="ko-KR" altLang="en-US" sz="1000" dirty="0"/>
              <a:t>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(ZTBSD1020)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82" y="1517862"/>
            <a:ext cx="4257917" cy="14400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22407" r="23310" b="27138"/>
          <a:stretch/>
        </p:blipFill>
        <p:spPr>
          <a:xfrm>
            <a:off x="7261374" y="1582834"/>
            <a:ext cx="1771031" cy="870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17" y="3990610"/>
            <a:ext cx="2643500" cy="11119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17" y="2972207"/>
            <a:ext cx="2643500" cy="10008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21" y="2977803"/>
            <a:ext cx="1377531" cy="1450733"/>
          </a:xfrm>
          <a:prstGeom prst="rect">
            <a:avLst/>
          </a:prstGeom>
        </p:spPr>
      </p:pic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4BE8C296-EE23-30BE-AAF9-D7CE6245F8CF}"/>
              </a:ext>
            </a:extLst>
          </p:cNvPr>
          <p:cNvCxnSpPr>
            <a:cxnSpLocks/>
            <a:stCxn id="32" idx="1"/>
            <a:endCxn id="8" idx="1"/>
          </p:cNvCxnSpPr>
          <p:nvPr/>
        </p:nvCxnSpPr>
        <p:spPr>
          <a:xfrm rot="10800000" flipH="1" flipV="1">
            <a:off x="4641151" y="1688175"/>
            <a:ext cx="45065" cy="1784467"/>
          </a:xfrm>
          <a:prstGeom prst="bentConnector3">
            <a:avLst>
              <a:gd name="adj1" fmla="val -16908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4641152" y="1630680"/>
            <a:ext cx="222948" cy="1149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4864100" y="1630680"/>
            <a:ext cx="222948" cy="1149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Arrow Connector 13">
            <a:extLst>
              <a:ext uri="{FF2B5EF4-FFF2-40B4-BE49-F238E27FC236}">
                <a16:creationId xmlns:a16="http://schemas.microsoft.com/office/drawing/2014/main" id="{4BE8C296-EE23-30BE-AAF9-D7CE6245F8CF}"/>
              </a:ext>
            </a:extLst>
          </p:cNvPr>
          <p:cNvCxnSpPr>
            <a:cxnSpLocks/>
            <a:stCxn id="33" idx="0"/>
            <a:endCxn id="10" idx="1"/>
          </p:cNvCxnSpPr>
          <p:nvPr/>
        </p:nvCxnSpPr>
        <p:spPr>
          <a:xfrm rot="16200000" flipH="1" flipV="1">
            <a:off x="3372937" y="2943959"/>
            <a:ext cx="2915917" cy="289357"/>
          </a:xfrm>
          <a:prstGeom prst="bentConnector4">
            <a:avLst>
              <a:gd name="adj1" fmla="val -4077"/>
              <a:gd name="adj2" fmla="val 16004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5450840" y="3203445"/>
            <a:ext cx="477520" cy="1149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Straight Arrow Connector 13">
            <a:extLst>
              <a:ext uri="{FF2B5EF4-FFF2-40B4-BE49-F238E27FC236}">
                <a16:creationId xmlns:a16="http://schemas.microsoft.com/office/drawing/2014/main" id="{4BE8C296-EE23-30BE-AAF9-D7CE6245F8CF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5928360" y="3260941"/>
            <a:ext cx="1538661" cy="4422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6710738" y="2522912"/>
            <a:ext cx="324046" cy="4317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7801268" y="2522912"/>
            <a:ext cx="324046" cy="4317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8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창고 </a:t>
                      </a:r>
                      <a:r>
                        <a:rPr lang="en-US" altLang="ko-KR" sz="8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MASTER </a:t>
                      </a:r>
                      <a:r>
                        <a:rPr lang="ko-KR" altLang="en-US" sz="8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업로드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ZBBMM0030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2024.10.31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데이터 엑셀 업로드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엑셀 양식을 다운로드 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엑셀에 데이터 입력 후 파일 경로에서 해당 엑셀을 불러온다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엑셀 데이터가 </a:t>
            </a:r>
            <a:r>
              <a:rPr lang="en-US" altLang="ko-KR" sz="1000" dirty="0"/>
              <a:t>ALV</a:t>
            </a:r>
            <a:r>
              <a:rPr lang="ko-KR" altLang="en-US" sz="1000" dirty="0"/>
              <a:t>로 출력된다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저장 버튼 클릭 시 해당 데이터들이 테이블에 반영된다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(ZTBMM1030)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/>
          <a:stretch/>
        </p:blipFill>
        <p:spPr>
          <a:xfrm>
            <a:off x="4472940" y="2734680"/>
            <a:ext cx="4624058" cy="13316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675" y="1664074"/>
            <a:ext cx="4617110" cy="9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자재 입고 등록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ZBRMM0060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ZBRMM0060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주현수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24. 11. 25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586975"/>
            <a:ext cx="4407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자재 입고 등록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228600" indent="-228600">
              <a:spcBef>
                <a:spcPts val="300"/>
              </a:spcBef>
              <a:buFont typeface="Arial"/>
              <a:buAutoNum type="arabicPeriod"/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조회할 거래처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조건 입력 후 실행 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해당 거래처 정보와 입고 대기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입고 완료 상태의 </a:t>
            </a:r>
            <a:r>
              <a:rPr lang="ko-KR" altLang="en-US" sz="1000" dirty="0" err="1">
                <a:solidFill>
                  <a:schemeClr val="tx1"/>
                </a:solidFill>
              </a:rPr>
              <a:t>구매오더</a:t>
            </a:r>
            <a:r>
              <a:rPr lang="ko-KR" altLang="en-US" sz="1000" dirty="0">
                <a:solidFill>
                  <a:schemeClr val="tx1"/>
                </a:solidFill>
              </a:rPr>
              <a:t> 리스트가 출력된다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  <a:p>
            <a:pPr marL="228600" indent="-228600">
              <a:spcBef>
                <a:spcPts val="300"/>
              </a:spcBef>
              <a:buFont typeface="Arial"/>
              <a:buAutoNum type="arabicPeriod"/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입고 등록할 </a:t>
            </a:r>
            <a:r>
              <a:rPr lang="ko-KR" altLang="en-US" sz="1000" dirty="0" err="1">
                <a:solidFill>
                  <a:schemeClr val="tx1"/>
                </a:solidFill>
              </a:rPr>
              <a:t>구매오더</a:t>
            </a:r>
            <a:r>
              <a:rPr lang="ko-KR" altLang="en-US" sz="1000" dirty="0">
                <a:solidFill>
                  <a:schemeClr val="tx1"/>
                </a:solidFill>
              </a:rPr>
              <a:t> 건 선택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입고 등록 버튼 클릭 시 </a:t>
            </a:r>
            <a:r>
              <a:rPr lang="ko-KR" altLang="en-US" sz="1000" dirty="0" err="1">
                <a:solidFill>
                  <a:schemeClr val="tx1"/>
                </a:solidFill>
              </a:rPr>
              <a:t>구매자재</a:t>
            </a:r>
            <a:r>
              <a:rPr lang="ko-KR" altLang="en-US" sz="1000" dirty="0">
                <a:solidFill>
                  <a:schemeClr val="tx1"/>
                </a:solidFill>
              </a:rPr>
              <a:t> 입고 등록 </a:t>
            </a:r>
            <a:r>
              <a:rPr lang="ko-KR" altLang="en-US" sz="1000" dirty="0" err="1">
                <a:solidFill>
                  <a:schemeClr val="tx1"/>
                </a:solidFill>
              </a:rPr>
              <a:t>팝업창으로</a:t>
            </a:r>
            <a:r>
              <a:rPr lang="ko-KR" altLang="en-US" sz="1000" dirty="0">
                <a:solidFill>
                  <a:schemeClr val="tx1"/>
                </a:solidFill>
              </a:rPr>
              <a:t> 이동한다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spcBef>
                <a:spcPts val="300"/>
              </a:spcBef>
              <a:buFont typeface="Arial"/>
              <a:buAutoNum type="arabicPeriod"/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입력된 실제 입고 수량과 </a:t>
            </a:r>
            <a:r>
              <a:rPr lang="ko-KR" altLang="en-US" sz="1000" dirty="0" err="1">
                <a:solidFill>
                  <a:schemeClr val="tx1"/>
                </a:solidFill>
              </a:rPr>
              <a:t>구매오더</a:t>
            </a:r>
            <a:r>
              <a:rPr lang="ko-KR" altLang="en-US" sz="1000" dirty="0">
                <a:solidFill>
                  <a:schemeClr val="tx1"/>
                </a:solidFill>
              </a:rPr>
              <a:t> 아이템 리스트의 수량과 일치하면 입고 정보 저장이 가능하다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spcBef>
                <a:spcPts val="300"/>
              </a:spcBef>
              <a:buFont typeface="Arial"/>
              <a:buAutoNum type="arabicPeriod"/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저장 시 해당 건의 </a:t>
            </a:r>
            <a:r>
              <a:rPr lang="ko-KR" altLang="en-US" sz="1000" dirty="0" err="1">
                <a:solidFill>
                  <a:schemeClr val="tx1"/>
                </a:solidFill>
              </a:rPr>
              <a:t>구매오더</a:t>
            </a:r>
            <a:r>
              <a:rPr lang="ko-KR" altLang="en-US" sz="1000" dirty="0">
                <a:solidFill>
                  <a:schemeClr val="tx1"/>
                </a:solidFill>
              </a:rPr>
              <a:t> 상태 변경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자재문서</a:t>
            </a:r>
            <a:r>
              <a:rPr lang="ko-KR" altLang="en-US" sz="1000" dirty="0">
                <a:solidFill>
                  <a:schemeClr val="tx1"/>
                </a:solidFill>
              </a:rPr>
              <a:t> 및 </a:t>
            </a:r>
            <a:r>
              <a:rPr lang="ko-KR" altLang="en-US" sz="1000" dirty="0" err="1">
                <a:solidFill>
                  <a:schemeClr val="tx1"/>
                </a:solidFill>
              </a:rPr>
              <a:t>입고전표가</a:t>
            </a:r>
            <a:r>
              <a:rPr lang="ko-KR" altLang="en-US" sz="1000" dirty="0">
                <a:solidFill>
                  <a:schemeClr val="tx1"/>
                </a:solidFill>
              </a:rPr>
              <a:t> 생성된다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(ZTBMM0020)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(ZTBMM0021)</a:t>
            </a:r>
          </a:p>
          <a:p>
            <a:r>
              <a:rPr lang="en-US" altLang="ko-KR" sz="1000" dirty="0"/>
              <a:t>BP 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(ZTBSD1050)</a:t>
            </a:r>
          </a:p>
          <a:p>
            <a:r>
              <a:rPr lang="en-US" altLang="ko-KR" sz="1000" dirty="0"/>
              <a:t>BP Text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(ZTBSD1051)</a:t>
            </a:r>
          </a:p>
          <a:p>
            <a:r>
              <a:rPr lang="ko-KR" altLang="en-US" sz="1000" dirty="0"/>
              <a:t>지급조건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(ZTBFI0040)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C9633AE-D209-70F8-B99C-AEEAE12C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87" y="1348063"/>
            <a:ext cx="3355063" cy="1752533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4456675" y="2804108"/>
            <a:ext cx="3099530" cy="2339391"/>
            <a:chOff x="0" y="2814319"/>
            <a:chExt cx="6858000" cy="542163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19D4A49-7A74-44EF-BCE5-85AC1ECFE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085"/>
            <a:stretch/>
          </p:blipFill>
          <p:spPr>
            <a:xfrm>
              <a:off x="0" y="2814319"/>
              <a:ext cx="6858000" cy="542163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AF4CF61-CBE6-18B9-9B26-09689E43A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148"/>
            <a:stretch/>
          </p:blipFill>
          <p:spPr>
            <a:xfrm>
              <a:off x="3718560" y="3623619"/>
              <a:ext cx="3007360" cy="342288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AF4CF61-CBE6-18B9-9B26-09689E43A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82" t="15352" r="44000" b="56152"/>
            <a:stretch/>
          </p:blipFill>
          <p:spPr>
            <a:xfrm>
              <a:off x="121920" y="4446906"/>
              <a:ext cx="3464560" cy="97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120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C015DD7-79D9-583F-EB28-81C2C6951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2E760CCD-9C1B-B6DA-56D0-ED936B47F80C}"/>
              </a:ext>
            </a:extLst>
          </p:cNvPr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구매오더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구매오더</a:t>
                      </a:r>
                      <a:r>
                        <a:rPr lang="ko-KR" alt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조회 프로그램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6E2B5AA6-E699-899D-919B-22D4D08DF089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980CEB2A-2417-54F4-BA42-B6E6FA1A3694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82E89329-0D1C-7EB2-66BB-0ABAA6149609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05B60-2377-B826-048A-334B73F5C6F6}"/>
              </a:ext>
            </a:extLst>
          </p:cNvPr>
          <p:cNvSpPr txBox="1"/>
          <p:nvPr/>
        </p:nvSpPr>
        <p:spPr>
          <a:xfrm>
            <a:off x="49619" y="1777475"/>
            <a:ext cx="4407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구매오더</a:t>
            </a:r>
            <a:r>
              <a:rPr lang="ko-KR" altLang="en-US" sz="1000" dirty="0"/>
              <a:t> 조회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각 필터 조회조건에 해당하는 </a:t>
            </a:r>
            <a:r>
              <a:rPr lang="ko-KR" altLang="en-US" sz="1000" dirty="0" err="1"/>
              <a:t>구매오더</a:t>
            </a:r>
            <a:r>
              <a:rPr lang="ko-KR" altLang="en-US" sz="1000" dirty="0"/>
              <a:t> 헤더 데이터를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헤더 테이블 </a:t>
            </a:r>
            <a:r>
              <a:rPr lang="en-US" altLang="ko-KR" sz="1000" dirty="0"/>
              <a:t>(ZTBMM0021)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127B2-4D78-1B65-C274-755ADAE0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56" y="1351500"/>
            <a:ext cx="4680844" cy="36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91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4934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자재별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구매 비용 조회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자재별 구매 비용 조회 프로그램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2024.11.23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69" y="2113517"/>
            <a:ext cx="44070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lvl="0"/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>
                <a:latin typeface="Malgun Gothic"/>
                <a:ea typeface="Malgun Gothic"/>
                <a:cs typeface="Malgun Gothic"/>
                <a:sym typeface="Malgun Gothic"/>
              </a:rPr>
              <a:t>인포레코드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관리 프로그램</a:t>
            </a:r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셀렉트</a:t>
            </a:r>
            <a:r>
              <a:rPr lang="ko-KR" altLang="en-US" sz="1000" dirty="0"/>
              <a:t> 박스에서 연도를 선택하고 조회 버튼을 누르면  </a:t>
            </a:r>
            <a:r>
              <a:rPr lang="ko-KR" altLang="en-US" sz="1000" dirty="0" err="1"/>
              <a:t>자재별</a:t>
            </a:r>
            <a:r>
              <a:rPr lang="ko-KR" altLang="en-US" sz="1000" dirty="0"/>
              <a:t> 구매 비용 데이터를 볼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/>
              <a:t>자재별</a:t>
            </a:r>
            <a:r>
              <a:rPr lang="ko-KR" altLang="en-US" sz="1000" dirty="0"/>
              <a:t> 구매 비용과 </a:t>
            </a:r>
            <a:r>
              <a:rPr lang="ko-KR" altLang="en-US" sz="1000" dirty="0" err="1"/>
              <a:t>구매량을</a:t>
            </a:r>
            <a:r>
              <a:rPr lang="ko-KR" altLang="en-US" sz="1000" dirty="0"/>
              <a:t> 차트로 표시하여 볼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자재문서</a:t>
            </a:r>
            <a:r>
              <a:rPr lang="ko-KR" altLang="en-US" sz="1000" dirty="0"/>
              <a:t> </a:t>
            </a:r>
            <a:r>
              <a:rPr lang="en-US" altLang="ko-KR" sz="1000" dirty="0"/>
              <a:t>HEADER DATA </a:t>
            </a:r>
            <a:r>
              <a:rPr lang="ko-KR" altLang="en-US" sz="1000" dirty="0"/>
              <a:t>관리</a:t>
            </a:r>
            <a:r>
              <a:rPr lang="en-US" altLang="ko-KR" sz="1000" dirty="0"/>
              <a:t>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(ZTBMM0040),</a:t>
            </a:r>
            <a:r>
              <a:rPr lang="ko-KR" altLang="en-US" sz="1000" dirty="0"/>
              <a:t> 자재 문서 </a:t>
            </a:r>
            <a:r>
              <a:rPr lang="en-US" altLang="ko-KR" sz="1000" dirty="0"/>
              <a:t>ITEM DATA </a:t>
            </a:r>
            <a:r>
              <a:rPr lang="ko-KR" altLang="en-US" sz="1000" dirty="0"/>
              <a:t>관리 </a:t>
            </a:r>
            <a:r>
              <a:rPr lang="en-US" altLang="ko-KR" sz="1000" dirty="0"/>
              <a:t>(ZTBMM0041),</a:t>
            </a:r>
            <a:r>
              <a:rPr lang="ko-KR" altLang="en-US" sz="1000" dirty="0"/>
              <a:t> 자재 </a:t>
            </a:r>
            <a:r>
              <a:rPr lang="en-US" altLang="ko-KR" sz="1000" dirty="0"/>
              <a:t>TEXT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(ZTBMM1011)</a:t>
            </a:r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75" y="3881116"/>
            <a:ext cx="2687698" cy="11068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73" y="3974858"/>
            <a:ext cx="1119346" cy="10854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700" y="1493167"/>
            <a:ext cx="4438075" cy="25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5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4934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구매요청 조회 </a:t>
                      </a:r>
                      <a:b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 승인 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ZBRMM0020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ZBRMM0020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2024.11.11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69" y="2113517"/>
            <a:ext cx="44070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구매요청 조회 및 승인 </a:t>
            </a:r>
            <a:r>
              <a:rPr lang="ko-KR" altLang="en-US" sz="1000" dirty="0"/>
              <a:t>관리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각 조회 조건에 따라서 구매요청 테이블 </a:t>
            </a:r>
            <a:r>
              <a:rPr lang="en-US" altLang="ko-KR" sz="1000" dirty="0"/>
              <a:t>DB</a:t>
            </a:r>
            <a:r>
              <a:rPr lang="ko-KR" altLang="en-US" sz="1000" dirty="0"/>
              <a:t>가 조회된다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각 구매요청 헤더에 해당하는 </a:t>
            </a:r>
            <a:r>
              <a:rPr lang="en-US" altLang="ko-KR" sz="1000" dirty="0"/>
              <a:t>ITEM</a:t>
            </a:r>
            <a:r>
              <a:rPr lang="ko-KR" altLang="en-US" sz="1000" dirty="0"/>
              <a:t>데이터를 표시한다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/>
              <a:t>필터링</a:t>
            </a:r>
            <a:r>
              <a:rPr lang="ko-KR" altLang="en-US" sz="1000" dirty="0"/>
              <a:t> 버튼을 이용하여 구매요청 상태를 확인할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구매요청 </a:t>
            </a:r>
            <a:r>
              <a:rPr lang="ko-KR" altLang="en-US" sz="1000" dirty="0" err="1"/>
              <a:t>미승인건은</a:t>
            </a:r>
            <a:r>
              <a:rPr lang="ko-KR" altLang="en-US" sz="1000" dirty="0"/>
              <a:t> 결재 승인 및 반려가 가능하다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구매요청 </a:t>
            </a:r>
            <a:r>
              <a:rPr lang="en-US" altLang="ko-KR" sz="1000" dirty="0"/>
              <a:t>HEADER DATA </a:t>
            </a:r>
            <a:r>
              <a:rPr lang="ko-KR" altLang="en-US" sz="1000" dirty="0"/>
              <a:t>관리 테이블 </a:t>
            </a:r>
            <a:r>
              <a:rPr lang="en-US" altLang="ko-KR" sz="1000" dirty="0"/>
              <a:t>(ZTBMM0010), </a:t>
            </a:r>
            <a:r>
              <a:rPr lang="ko-KR" altLang="en-US" sz="1000" dirty="0"/>
              <a:t>구매요청 </a:t>
            </a:r>
            <a:r>
              <a:rPr lang="en-US" altLang="ko-KR" sz="1000" dirty="0"/>
              <a:t>ITEM DATA </a:t>
            </a:r>
            <a:r>
              <a:rPr lang="ko-KR" altLang="en-US" sz="1000" dirty="0"/>
              <a:t>관리 테이블 </a:t>
            </a:r>
            <a:r>
              <a:rPr lang="en-US" altLang="ko-KR" sz="1000" dirty="0"/>
              <a:t>(ZTBMM0011), </a:t>
            </a:r>
            <a:r>
              <a:rPr lang="ko-KR" altLang="en-US" sz="1000" dirty="0"/>
              <a:t>사원 </a:t>
            </a:r>
            <a:r>
              <a:rPr lang="en-US" altLang="ko-KR" sz="1000" dirty="0"/>
              <a:t>Master</a:t>
            </a:r>
            <a:r>
              <a:rPr lang="ko-KR" altLang="en-US" sz="1000" dirty="0"/>
              <a:t> 테이블</a:t>
            </a:r>
            <a:r>
              <a:rPr lang="en-US" altLang="ko-KR" sz="1000" dirty="0"/>
              <a:t>(ZTBSD1030),</a:t>
            </a:r>
            <a:r>
              <a:rPr lang="ko-KR" altLang="en-US" sz="1000" dirty="0"/>
              <a:t> </a:t>
            </a:r>
            <a:r>
              <a:rPr lang="en-US" altLang="ko-KR" sz="1000" dirty="0"/>
              <a:t>BP Text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(ZTBSD1051),</a:t>
            </a:r>
            <a:r>
              <a:rPr lang="ko-KR" altLang="en-US" sz="1000" dirty="0"/>
              <a:t> 플랜트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(ZTBMM1020), </a:t>
            </a:r>
            <a:r>
              <a:rPr lang="ko-KR" altLang="en-US" sz="1000" dirty="0"/>
              <a:t>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 (ZTBMM1030)</a:t>
            </a:r>
          </a:p>
          <a:p>
            <a:endParaRPr lang="en-US" altLang="ko-KR" sz="1000" dirty="0"/>
          </a:p>
        </p:txBody>
      </p:sp>
      <p:pic>
        <p:nvPicPr>
          <p:cNvPr id="10" name="그림 9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B1848D12-7547-9807-8640-001DB4000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9"/>
          <a:stretch/>
        </p:blipFill>
        <p:spPr>
          <a:xfrm>
            <a:off x="4448695" y="1500922"/>
            <a:ext cx="4695305" cy="873701"/>
          </a:xfrm>
          <a:prstGeom prst="rect">
            <a:avLst/>
          </a:prstGeom>
        </p:spPr>
      </p:pic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C2B9DAC-C494-4902-6632-AB96876A9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" t="1292" r="22992" b="1"/>
          <a:stretch/>
        </p:blipFill>
        <p:spPr>
          <a:xfrm>
            <a:off x="4465320" y="2029634"/>
            <a:ext cx="4678630" cy="2568424"/>
          </a:xfrm>
          <a:prstGeom prst="rect">
            <a:avLst/>
          </a:prstGeom>
        </p:spPr>
      </p:pic>
      <p:pic>
        <p:nvPicPr>
          <p:cNvPr id="14" name="그림 13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474AA6EF-1D8D-B1B4-5CC8-D445B72F3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" r="32048" b="35691"/>
          <a:stretch/>
        </p:blipFill>
        <p:spPr>
          <a:xfrm>
            <a:off x="4464345" y="3633366"/>
            <a:ext cx="4687325" cy="1493404"/>
          </a:xfrm>
          <a:prstGeom prst="rect">
            <a:avLst/>
          </a:prstGeom>
        </p:spPr>
      </p:pic>
      <p:pic>
        <p:nvPicPr>
          <p:cNvPr id="16" name="그림 1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F0ABFAD-CFB1-0AF8-BCCB-1B06570B7D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2" t="176" r="674" b="488"/>
          <a:stretch/>
        </p:blipFill>
        <p:spPr>
          <a:xfrm>
            <a:off x="7277100" y="2414035"/>
            <a:ext cx="1781928" cy="1281261"/>
          </a:xfrm>
          <a:prstGeom prst="rect">
            <a:avLst/>
          </a:prstGeom>
        </p:spPr>
      </p:pic>
      <p:pic>
        <p:nvPicPr>
          <p:cNvPr id="26" name="그림 25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8D8815E5-FDAD-A0AD-0B1D-26144D7381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1" t="661" r="681" b="1140"/>
          <a:stretch/>
        </p:blipFill>
        <p:spPr>
          <a:xfrm>
            <a:off x="7268047" y="3741790"/>
            <a:ext cx="1790981" cy="1285920"/>
          </a:xfrm>
          <a:prstGeom prst="rect">
            <a:avLst/>
          </a:prstGeom>
        </p:spPr>
      </p:pic>
      <p:pic>
        <p:nvPicPr>
          <p:cNvPr id="27" name="그림 2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B207EF7-D5FC-8962-56D2-BC7A1642B6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4" t="342" r="202" b="1165"/>
          <a:stretch/>
        </p:blipFill>
        <p:spPr>
          <a:xfrm>
            <a:off x="5392144" y="3746449"/>
            <a:ext cx="1790981" cy="12812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AFFC66-2F2A-71C9-FFC1-798478BDCCC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034" t="27494" r="11362" b="9688"/>
          <a:stretch/>
        </p:blipFill>
        <p:spPr>
          <a:xfrm>
            <a:off x="260281" y="12135552"/>
            <a:ext cx="13062088" cy="2517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E3E2E84-2F83-8D18-E9D7-02B81BBD36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281" y="12158731"/>
            <a:ext cx="2133600" cy="2190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AA7A3A3-7A08-B5BB-333B-17C9ABCD7D5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-1666" b="17105"/>
          <a:stretch/>
        </p:blipFill>
        <p:spPr>
          <a:xfrm>
            <a:off x="2419281" y="12155210"/>
            <a:ext cx="1695450" cy="2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1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인포레코드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조회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인포레코드</a:t>
                      </a:r>
                      <a:r>
                        <a:rPr lang="ko-KR" alt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조회 프로그램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2024.11.28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69" y="2113517"/>
            <a:ext cx="4407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lvl="0"/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>
                <a:latin typeface="Malgun Gothic"/>
                <a:ea typeface="Malgun Gothic"/>
                <a:cs typeface="Malgun Gothic"/>
                <a:sym typeface="Malgun Gothic"/>
              </a:rPr>
              <a:t>인포레코드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관리 프로그램</a:t>
            </a:r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en-US" altLang="ko-KR" sz="1000" dirty="0"/>
              <a:t>GO' </a:t>
            </a:r>
            <a:r>
              <a:rPr lang="ko-KR" altLang="en-US" sz="1000" dirty="0"/>
              <a:t>버튼을 누르면 </a:t>
            </a:r>
            <a:r>
              <a:rPr lang="ko-KR" altLang="en-US" sz="1000" dirty="0" err="1"/>
              <a:t>인포레코드</a:t>
            </a:r>
            <a:r>
              <a:rPr lang="ko-KR" altLang="en-US" sz="1000" dirty="0"/>
              <a:t> 데이터를 조회 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/>
              <a:t>필터링</a:t>
            </a:r>
            <a:r>
              <a:rPr lang="ko-KR" altLang="en-US" sz="1000" dirty="0"/>
              <a:t> 기능을 통해 각 데이터를 조회 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인포레코드</a:t>
            </a:r>
            <a:r>
              <a:rPr lang="ko-KR" altLang="en-US" sz="1000" dirty="0"/>
              <a:t> </a:t>
            </a:r>
            <a:r>
              <a:rPr lang="en-US" altLang="ko-KR" sz="1000" dirty="0"/>
              <a:t>DATA </a:t>
            </a:r>
            <a:r>
              <a:rPr lang="ko-KR" altLang="en-US" sz="1000" dirty="0"/>
              <a:t>관리 테이블 </a:t>
            </a:r>
            <a:r>
              <a:rPr lang="en-US" altLang="ko-KR" sz="1000" dirty="0"/>
              <a:t>(ZTBMM0070)</a:t>
            </a:r>
          </a:p>
          <a:p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5" y="1901400"/>
            <a:ext cx="4695075" cy="209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7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인포레코드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업로드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ZBBMM0020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ZBBMM0020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2024.11.15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69" y="2113517"/>
            <a:ext cx="4407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>
                <a:latin typeface="Malgun Gothic"/>
                <a:ea typeface="Malgun Gothic"/>
                <a:cs typeface="Malgun Gothic"/>
                <a:sym typeface="Malgun Gothic"/>
              </a:rPr>
              <a:t>인포레코드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업로드 프로그램</a:t>
            </a:r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인포레코드</a:t>
            </a:r>
            <a:r>
              <a:rPr lang="ko-KR" altLang="en-US" sz="1000" dirty="0"/>
              <a:t> </a:t>
            </a:r>
            <a:r>
              <a:rPr lang="en-US" altLang="ko-KR" sz="1000" dirty="0"/>
              <a:t>Data </a:t>
            </a:r>
            <a:r>
              <a:rPr lang="ko-KR" altLang="en-US" sz="1000" dirty="0"/>
              <a:t>엑셀에 </a:t>
            </a:r>
            <a:r>
              <a:rPr lang="ko-KR" altLang="en-US" sz="1000" dirty="0" err="1"/>
              <a:t>입력후</a:t>
            </a:r>
            <a:r>
              <a:rPr lang="ko-KR" altLang="en-US" sz="1000" dirty="0"/>
              <a:t> 업로드한다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업로드 된 데이터를 확인하고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인포레코드</a:t>
            </a:r>
            <a:r>
              <a:rPr lang="ko-KR" altLang="en-US" sz="1000" dirty="0"/>
              <a:t> </a:t>
            </a:r>
            <a:r>
              <a:rPr lang="en-US" altLang="ko-KR" sz="1000" dirty="0"/>
              <a:t>DATA </a:t>
            </a:r>
            <a:r>
              <a:rPr lang="ko-KR" altLang="en-US" sz="1000" dirty="0"/>
              <a:t>관리 테이블 </a:t>
            </a:r>
            <a:r>
              <a:rPr lang="en-US" altLang="ko-KR" sz="1000" dirty="0"/>
              <a:t>(ZTBMM0070)</a:t>
            </a:r>
          </a:p>
        </p:txBody>
      </p:sp>
      <p:pic>
        <p:nvPicPr>
          <p:cNvPr id="15" name="그림 14" descr="스크린샷, 화이트, 화이트보드, 텍스트이(가) 표시된 사진&#10;&#10;자동 생성된 설명">
            <a:extLst>
              <a:ext uri="{FF2B5EF4-FFF2-40B4-BE49-F238E27FC236}">
                <a16:creationId xmlns:a16="http://schemas.microsoft.com/office/drawing/2014/main" id="{B9F4D743-C0EB-5A46-7ECF-D67C7958C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83"/>
          <a:stretch/>
        </p:blipFill>
        <p:spPr>
          <a:xfrm>
            <a:off x="4441075" y="2588794"/>
            <a:ext cx="4691350" cy="2533111"/>
          </a:xfrm>
          <a:prstGeom prst="rect">
            <a:avLst/>
          </a:prstGeom>
        </p:spPr>
      </p:pic>
      <p:pic>
        <p:nvPicPr>
          <p:cNvPr id="18" name="그림 1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EBE211C-EE6A-A71F-81FA-E6C27DACE9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" t="3108" r="24980"/>
          <a:stretch/>
        </p:blipFill>
        <p:spPr>
          <a:xfrm>
            <a:off x="4441075" y="1505785"/>
            <a:ext cx="4702925" cy="1150295"/>
          </a:xfrm>
          <a:prstGeom prst="rect">
            <a:avLst/>
          </a:prstGeom>
        </p:spPr>
      </p:pic>
      <p:pic>
        <p:nvPicPr>
          <p:cNvPr id="22" name="그림 21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D2489B61-3308-8219-20E1-8A73685B6E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" t="-198" r="30707" b="198"/>
          <a:stretch/>
        </p:blipFill>
        <p:spPr>
          <a:xfrm>
            <a:off x="4441075" y="2722138"/>
            <a:ext cx="4692765" cy="2424348"/>
          </a:xfrm>
          <a:prstGeom prst="rect">
            <a:avLst/>
          </a:prstGeom>
        </p:spPr>
      </p:pic>
      <p:pic>
        <p:nvPicPr>
          <p:cNvPr id="23" name="그림 22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792E1CAF-EB80-F16A-CFC4-68DFB1BAAF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b="1406"/>
          <a:stretch/>
        </p:blipFill>
        <p:spPr>
          <a:xfrm>
            <a:off x="7465340" y="3416938"/>
            <a:ext cx="1552573" cy="434557"/>
          </a:xfrm>
          <a:prstGeom prst="rect">
            <a:avLst/>
          </a:prstGeom>
        </p:spPr>
      </p:pic>
      <p:pic>
        <p:nvPicPr>
          <p:cNvPr id="25" name="그림 24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8D40DA7A-AD29-0B42-D850-76EE6FACD1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6" t="-1" r="494" b="1013"/>
          <a:stretch/>
        </p:blipFill>
        <p:spPr>
          <a:xfrm>
            <a:off x="7608939" y="3973935"/>
            <a:ext cx="1408974" cy="4109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47D14E-53D6-454D-268D-7F4CA55C95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34" t="27495" r="13007" b="10716"/>
          <a:stretch/>
        </p:blipFill>
        <p:spPr>
          <a:xfrm>
            <a:off x="4439660" y="2642812"/>
            <a:ext cx="4699260" cy="9107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EA6E72-1346-5B94-B3E4-AE87F7B4D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780" y="2672067"/>
            <a:ext cx="803712" cy="61824"/>
          </a:xfrm>
          <a:prstGeom prst="rect">
            <a:avLst/>
          </a:prstGeom>
        </p:spPr>
      </p:pic>
      <p:pic>
        <p:nvPicPr>
          <p:cNvPr id="49" name="그림 48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78F1E69-9A8D-048F-3529-5CB37CC956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0459" y="1876752"/>
            <a:ext cx="2327454" cy="139926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F47D14E-53D6-454D-268D-7F4CA55C95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34" t="27495" r="13007" b="10716"/>
          <a:stretch/>
        </p:blipFill>
        <p:spPr>
          <a:xfrm>
            <a:off x="4444740" y="5055407"/>
            <a:ext cx="4699260" cy="910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E3E2E84-2F83-8D18-E9D7-02B81BBD36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6625" y="5054063"/>
            <a:ext cx="816415" cy="838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AA7A3A3-7A08-B5BB-333B-17C9ABCD7D5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-1666" b="17105"/>
          <a:stretch/>
        </p:blipFill>
        <p:spPr>
          <a:xfrm>
            <a:off x="5326554" y="5049917"/>
            <a:ext cx="647526" cy="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1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구매오더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생성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2024.11.19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69" y="2113517"/>
            <a:ext cx="44070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lvl="0"/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>
                <a:latin typeface="Malgun Gothic"/>
                <a:ea typeface="Malgun Gothic"/>
                <a:cs typeface="Malgun Gothic"/>
                <a:sym typeface="Malgun Gothic"/>
              </a:rPr>
              <a:t>구매오더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프로그램</a:t>
            </a:r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각 조회 조건에 따라서 구매 요청 테이블 </a:t>
            </a:r>
            <a:r>
              <a:rPr lang="en-US" altLang="ko-KR" sz="1000" dirty="0"/>
              <a:t>DB</a:t>
            </a:r>
            <a:r>
              <a:rPr lang="ko-KR" altLang="en-US" sz="1000" dirty="0"/>
              <a:t>가 조회된다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각 구매 요청 승인된 건을 </a:t>
            </a:r>
            <a:r>
              <a:rPr lang="en-US" altLang="ko-KR" sz="1000" dirty="0"/>
              <a:t>ALV</a:t>
            </a:r>
            <a:r>
              <a:rPr lang="ko-KR" altLang="en-US" sz="1000" dirty="0"/>
              <a:t>로 나타내어 볼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구매 오더 승인 버튼을 누르면 구매 오더의 번호가 자동으로 생성되고 </a:t>
            </a:r>
            <a:r>
              <a:rPr lang="en-US" altLang="ko-KR" sz="1000" dirty="0"/>
              <a:t>ALV</a:t>
            </a:r>
            <a:r>
              <a:rPr lang="ko-KR" altLang="en-US" sz="1000" dirty="0"/>
              <a:t>로 승인된 데이터가 표시된다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</a:t>
            </a:r>
            <a:r>
              <a:rPr lang="en-US" altLang="ko-KR" sz="1000" dirty="0"/>
              <a:t>HEADER DATA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(ZTBMM0020),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구매오더</a:t>
            </a:r>
            <a:r>
              <a:rPr lang="ko-KR" altLang="en-US" sz="1000" dirty="0"/>
              <a:t> </a:t>
            </a:r>
            <a:r>
              <a:rPr lang="en-US" altLang="ko-KR" sz="1000" dirty="0"/>
              <a:t>ITEM DATA </a:t>
            </a:r>
            <a:r>
              <a:rPr lang="ko-KR" altLang="en-US" sz="1000" dirty="0" err="1"/>
              <a:t>관리테이블</a:t>
            </a:r>
            <a:r>
              <a:rPr lang="ko-KR" altLang="en-US" sz="1000" dirty="0"/>
              <a:t> </a:t>
            </a:r>
            <a:r>
              <a:rPr lang="en-US" altLang="ko-KR" sz="1000" dirty="0"/>
              <a:t>(ZTBMM0021),</a:t>
            </a:r>
            <a:r>
              <a:rPr lang="ko-KR" altLang="en-US" sz="1000" dirty="0"/>
              <a:t> 사원 </a:t>
            </a:r>
            <a:r>
              <a:rPr lang="en-US" altLang="ko-KR" sz="1000" dirty="0"/>
              <a:t>MASTER </a:t>
            </a:r>
            <a:r>
              <a:rPr lang="ko-KR" altLang="en-US" sz="1000" dirty="0"/>
              <a:t>관리 테이블 </a:t>
            </a:r>
            <a:r>
              <a:rPr lang="en-US" altLang="ko-KR" sz="1000" dirty="0"/>
              <a:t>(ZTBSD1030),</a:t>
            </a:r>
            <a:r>
              <a:rPr lang="ko-KR" altLang="en-US" sz="1000" dirty="0"/>
              <a:t> 구매요청 </a:t>
            </a:r>
            <a:r>
              <a:rPr lang="en-US" altLang="ko-KR" sz="1000" dirty="0"/>
              <a:t>HEADER DATA </a:t>
            </a:r>
            <a:r>
              <a:rPr lang="ko-KR" altLang="en-US" sz="1000" dirty="0"/>
              <a:t>관리 테이블 </a:t>
            </a:r>
            <a:r>
              <a:rPr lang="en-US" altLang="ko-KR" sz="1000" dirty="0"/>
              <a:t>(ZTBMM0010),</a:t>
            </a:r>
            <a:r>
              <a:rPr lang="ko-KR" altLang="en-US" sz="1000" dirty="0"/>
              <a:t> 구매요청 </a:t>
            </a:r>
            <a:r>
              <a:rPr lang="en-US" altLang="ko-KR" sz="1000" dirty="0"/>
              <a:t>ITEM DATA </a:t>
            </a:r>
            <a:r>
              <a:rPr lang="ko-KR" altLang="en-US" sz="1000" dirty="0"/>
              <a:t>관리 테이블 </a:t>
            </a:r>
            <a:r>
              <a:rPr lang="en-US" altLang="ko-KR" sz="1000" dirty="0"/>
              <a:t>(ZTBMM0011)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75" y="1348515"/>
            <a:ext cx="3860043" cy="6603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511" y="3212050"/>
            <a:ext cx="4121303" cy="194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8781"/>
          <a:stretch/>
        </p:blipFill>
        <p:spPr>
          <a:xfrm>
            <a:off x="4441075" y="1995523"/>
            <a:ext cx="3866497" cy="12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7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75" y="1351500"/>
            <a:ext cx="3544634" cy="26245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426" y="2916820"/>
            <a:ext cx="3629178" cy="2237205"/>
          </a:xfrm>
          <a:prstGeom prst="rect">
            <a:avLst/>
          </a:prstGeom>
        </p:spPr>
      </p:pic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인포레코드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관리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SAPMZBMM0020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ZBMM0020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2024.11.20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69" y="2113517"/>
            <a:ext cx="44070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lvl="0"/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>
                <a:latin typeface="Malgun Gothic"/>
                <a:ea typeface="Malgun Gothic"/>
                <a:cs typeface="Malgun Gothic"/>
                <a:sym typeface="Malgun Gothic"/>
              </a:rPr>
              <a:t>인포레코드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관리 프로그램</a:t>
            </a:r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 조건에 따른 </a:t>
            </a:r>
            <a:r>
              <a:rPr lang="ko-KR" altLang="en-US" sz="1000" dirty="0" err="1"/>
              <a:t>인포레코드</a:t>
            </a:r>
            <a:r>
              <a:rPr lang="ko-KR" altLang="en-US" sz="1000" dirty="0"/>
              <a:t>  데이터가 모두 표시된다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사용자가 입력한 신규 데이터가 </a:t>
            </a:r>
            <a:r>
              <a:rPr lang="en-US" altLang="ko-KR" sz="1000" dirty="0"/>
              <a:t>DB </a:t>
            </a:r>
            <a:r>
              <a:rPr lang="ko-KR" altLang="en-US" sz="1000" dirty="0"/>
              <a:t>테이블에 저장된다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사용자가 수정한 수정 데이터가 </a:t>
            </a:r>
            <a:r>
              <a:rPr lang="en-US" altLang="ko-KR" sz="1000" dirty="0"/>
              <a:t>DB </a:t>
            </a:r>
            <a:r>
              <a:rPr lang="ko-KR" altLang="en-US" sz="1000" dirty="0"/>
              <a:t>테이블에 업데이트 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생성</a:t>
            </a:r>
            <a:r>
              <a:rPr lang="en-US" altLang="ko-KR" sz="1000" dirty="0"/>
              <a:t>/</a:t>
            </a:r>
            <a:r>
              <a:rPr lang="ko-KR" altLang="en-US" sz="1000" dirty="0"/>
              <a:t>수정 할 시 </a:t>
            </a:r>
            <a:r>
              <a:rPr lang="en-US" altLang="ko-KR" sz="1000" dirty="0"/>
              <a:t>DB </a:t>
            </a:r>
            <a:r>
              <a:rPr lang="ko-KR" altLang="en-US" sz="1000" dirty="0"/>
              <a:t>테이블의 타임스탬프 필드에 값이 들어온다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초기화 버튼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조회조건</a:t>
            </a:r>
            <a:r>
              <a:rPr lang="ko-KR" altLang="en-US" sz="1000" dirty="0"/>
              <a:t> 및 </a:t>
            </a:r>
            <a:r>
              <a:rPr lang="en-US" altLang="ko-KR" sz="1000" dirty="0"/>
              <a:t>ALV </a:t>
            </a:r>
            <a:r>
              <a:rPr lang="ko-KR" altLang="en-US" sz="1000" dirty="0"/>
              <a:t>초기화 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인포레코드</a:t>
            </a:r>
            <a:r>
              <a:rPr lang="ko-KR" altLang="en-US" sz="1000" dirty="0"/>
              <a:t> </a:t>
            </a:r>
            <a:r>
              <a:rPr lang="en-US" altLang="ko-KR" sz="1000" dirty="0"/>
              <a:t>DATA </a:t>
            </a:r>
            <a:r>
              <a:rPr lang="ko-KR" altLang="en-US" sz="1000" dirty="0"/>
              <a:t>관리 테이블 </a:t>
            </a:r>
            <a:r>
              <a:rPr lang="en-US" altLang="ko-KR" sz="1000" dirty="0"/>
              <a:t>(ZTBMM0070),</a:t>
            </a:r>
            <a:r>
              <a:rPr lang="ko-KR" altLang="en-US" sz="1000" dirty="0"/>
              <a:t> </a:t>
            </a:r>
            <a:r>
              <a:rPr lang="en-US" altLang="ko-KR" sz="1000" dirty="0"/>
              <a:t>BP Text 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(ZTBSD1051),</a:t>
            </a:r>
            <a:r>
              <a:rPr lang="ko-KR" altLang="en-US" sz="1000" dirty="0"/>
              <a:t> </a:t>
            </a:r>
            <a:r>
              <a:rPr lang="en-US" altLang="ko-KR" sz="1000" dirty="0"/>
              <a:t>BP </a:t>
            </a:r>
            <a:r>
              <a:rPr lang="ko-KR" altLang="en-US" sz="1000" dirty="0"/>
              <a:t>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(ZTBSD1050),</a:t>
            </a:r>
            <a:r>
              <a:rPr lang="ko-KR" altLang="en-US" sz="1000" dirty="0"/>
              <a:t> 자재 </a:t>
            </a:r>
            <a:r>
              <a:rPr lang="en-US" altLang="ko-KR" sz="1000" dirty="0"/>
              <a:t>TEXT TABLE</a:t>
            </a:r>
            <a:r>
              <a:rPr lang="ko-KR" altLang="en-US" sz="1000" dirty="0"/>
              <a:t> 테이블 </a:t>
            </a:r>
            <a:r>
              <a:rPr lang="en-US" altLang="ko-KR" sz="1000" dirty="0"/>
              <a:t>(ZTBMM1011)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529" y="1588362"/>
            <a:ext cx="3743421" cy="28106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239" y="1639856"/>
            <a:ext cx="1751700" cy="4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7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35E7B6E-CA2F-BF05-CACA-30D2F8E2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F97808D2-0246-3C7A-98EA-6A3D10966121}"/>
              </a:ext>
            </a:extLst>
          </p:cNvPr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자재 엑셀 업로드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ZBBMM0010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ZBBMM0010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65528341-A2FF-0822-FBFD-D2F7C692CE0F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0565C38D-BCAD-E836-8317-832FAFF6A200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4CBA8F20-7822-569D-5698-48BF4FE3F7E8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C7822-D3E5-1ED4-0AA8-3B9E55849FB9}"/>
              </a:ext>
            </a:extLst>
          </p:cNvPr>
          <p:cNvSpPr txBox="1"/>
          <p:nvPr/>
        </p:nvSpPr>
        <p:spPr>
          <a:xfrm>
            <a:off x="49619" y="1777475"/>
            <a:ext cx="44070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자재 </a:t>
            </a:r>
            <a:r>
              <a:rPr lang="en-US" altLang="ko-KR" sz="1000" dirty="0"/>
              <a:t>MASTER </a:t>
            </a:r>
            <a:r>
              <a:rPr lang="ko-KR" altLang="en-US" sz="1000" dirty="0"/>
              <a:t>업로드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엑셀양식을 다운로드 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엑셀에 데이터 입력 후 파일 경로에서 해당 엑셀을 불러온다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엑셀 데이터가 </a:t>
            </a:r>
            <a:r>
              <a:rPr lang="en-US" altLang="ko-KR" sz="1000" dirty="0"/>
              <a:t>ALV</a:t>
            </a:r>
            <a:r>
              <a:rPr lang="ko-KR" altLang="en-US" sz="1000" dirty="0"/>
              <a:t>로 출력된다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저장 버튼 클릭 시 해당 데이터들이 테이블에 반영된다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자재 마스터 테이블 </a:t>
            </a:r>
            <a:r>
              <a:rPr lang="en-US" altLang="ko-KR" sz="1000" dirty="0"/>
              <a:t>(ZTBMM1010)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6207F0-45A4-5302-09DA-3B5B9DD2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5" y="1364862"/>
            <a:ext cx="4680786" cy="1010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BC09E4-2144-4956-760B-81FC33F40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875" y="2433577"/>
            <a:ext cx="4669001" cy="26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3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1A9ED73-8D38-8898-9D49-B73E2A06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D96DD5FC-6D64-3EC1-83B8-FA9CC7F1C7F7}"/>
              </a:ext>
            </a:extLst>
          </p:cNvPr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MASTER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SAPMZBMM0010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ZBMM0010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A60DE08A-75D2-AC37-1DD8-30E7C860DE7D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07B787E0-7C06-DA0C-2F9D-0476D6CA5409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893BB2CE-47EE-2EFF-1B2E-DF1F88DF19AB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C7CEA-A10A-C3FB-5B64-ECB9F0B050AC}"/>
              </a:ext>
            </a:extLst>
          </p:cNvPr>
          <p:cNvSpPr txBox="1"/>
          <p:nvPr/>
        </p:nvSpPr>
        <p:spPr>
          <a:xfrm>
            <a:off x="49619" y="1777475"/>
            <a:ext cx="4407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</a:t>
            </a:r>
            <a:r>
              <a:rPr lang="ko-KR" altLang="en-US" sz="1000" dirty="0"/>
              <a:t> 자재 </a:t>
            </a:r>
            <a:r>
              <a:rPr lang="en-US" altLang="ko-KR" sz="1000" dirty="0"/>
              <a:t>MASTER </a:t>
            </a:r>
            <a:r>
              <a:rPr lang="ko-KR" altLang="en-US" sz="1000" dirty="0"/>
              <a:t>관리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조회조건에 해당하는 자재 데이터를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생성</a:t>
            </a:r>
            <a:r>
              <a:rPr lang="en-US" altLang="ko-KR" sz="1000" dirty="0"/>
              <a:t>/</a:t>
            </a:r>
            <a:r>
              <a:rPr lang="ko-KR" altLang="en-US" sz="1000" dirty="0"/>
              <a:t>수정</a:t>
            </a:r>
            <a:r>
              <a:rPr lang="en-US" altLang="ko-KR" sz="1000" dirty="0"/>
              <a:t>/</a:t>
            </a:r>
            <a:r>
              <a:rPr lang="ko-KR" altLang="en-US" sz="1000" dirty="0"/>
              <a:t>삭제 버튼을 클릭해서 데이터를 </a:t>
            </a:r>
            <a:r>
              <a:rPr lang="en-US" altLang="ko-KR" sz="1000" dirty="0"/>
              <a:t>CRUD </a:t>
            </a:r>
            <a:r>
              <a:rPr lang="ko-KR" altLang="en-US" sz="1000" dirty="0"/>
              <a:t>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자재 마스터 테이블 </a:t>
            </a:r>
            <a:r>
              <a:rPr lang="en-US" altLang="ko-KR" sz="1000" dirty="0"/>
              <a:t>(ZTBMM1010)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A3B995-8B46-275F-A15B-DB29F462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75" y="1372317"/>
            <a:ext cx="4702925" cy="18639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0E75A8-9EEB-362A-8156-5620B039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675" y="3267600"/>
            <a:ext cx="4671600" cy="18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5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3DD623C-4170-BB51-4889-EF67CA8EF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DDCEC711-2EBA-C6CE-E698-A980314265E3}"/>
              </a:ext>
            </a:extLst>
          </p:cNvPr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구매요청 생성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SAPMZBMM0040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ZBMM0040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D4C19043-AD55-E433-A165-0B7D66652BB3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722E9CC9-50DF-ECA5-3F97-AD6B0087617E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389A9405-52D4-63E6-361A-165569E01A5B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D2CC7-6CF1-D4EF-22BC-02EEFB376E4C}"/>
              </a:ext>
            </a:extLst>
          </p:cNvPr>
          <p:cNvSpPr txBox="1"/>
          <p:nvPr/>
        </p:nvSpPr>
        <p:spPr>
          <a:xfrm>
            <a:off x="49619" y="1777475"/>
            <a:ext cx="44070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</a:t>
            </a:r>
            <a:r>
              <a:rPr lang="ko-KR" altLang="en-US" sz="1000" dirty="0"/>
              <a:t> 구매요청 생성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조회조건에 해당하는 </a:t>
            </a:r>
            <a:r>
              <a:rPr lang="ko-KR" altLang="en-US" sz="1000" dirty="0" err="1"/>
              <a:t>인포레코드</a:t>
            </a:r>
            <a:r>
              <a:rPr lang="ko-KR" altLang="en-US" sz="1000" dirty="0"/>
              <a:t> 데이터를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추가</a:t>
            </a:r>
            <a:r>
              <a:rPr lang="en-US" altLang="ko-KR" sz="1000" dirty="0"/>
              <a:t>/</a:t>
            </a:r>
            <a:r>
              <a:rPr lang="ko-KR" altLang="en-US" sz="1000" dirty="0"/>
              <a:t>차감 버튼을 클릭해서 자재를 추가</a:t>
            </a:r>
            <a:r>
              <a:rPr lang="en-US" altLang="ko-KR" sz="1000" dirty="0"/>
              <a:t>/</a:t>
            </a:r>
            <a:r>
              <a:rPr lang="ko-KR" altLang="en-US" sz="1000" dirty="0"/>
              <a:t>차감할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구매요청생성 버튼을 눌러서 구매요청 데이터를 생성할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인포레코드</a:t>
            </a:r>
            <a:r>
              <a:rPr lang="ko-KR" altLang="en-US" sz="1000" dirty="0"/>
              <a:t> 테이블 </a:t>
            </a:r>
            <a:r>
              <a:rPr lang="en-US" altLang="ko-KR" sz="1000" dirty="0"/>
              <a:t>(ZTBMM0070)</a:t>
            </a:r>
          </a:p>
          <a:p>
            <a:r>
              <a:rPr lang="ko-KR" altLang="en-US" sz="1000" dirty="0"/>
              <a:t>구매요청 헤더 테이블 </a:t>
            </a:r>
            <a:r>
              <a:rPr lang="en-US" altLang="ko-KR" sz="1000" dirty="0"/>
              <a:t>(ZTBMM0010)</a:t>
            </a:r>
          </a:p>
          <a:p>
            <a:r>
              <a:rPr lang="ko-KR" altLang="en-US" sz="1000" dirty="0"/>
              <a:t>구매요청 아이템 테이블 </a:t>
            </a:r>
            <a:r>
              <a:rPr lang="en-US" altLang="ko-KR" sz="1000" dirty="0"/>
              <a:t>(ZTBMM0011)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6C7F8-A075-DEE7-B976-8B7E0F3D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75" y="1351225"/>
            <a:ext cx="4702800" cy="1920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C952C5-B04A-690F-15B9-0AE162915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675" y="3282369"/>
            <a:ext cx="4687200" cy="18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9C2559B-F8A5-683F-4412-5E2C3AF09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FC081901-1381-E515-5A92-5FC5C33F527D}"/>
              </a:ext>
            </a:extLst>
          </p:cNvPr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거래처 송장 검증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ZBRMM0040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ZBRMM0040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권민지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MM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하정훈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2024.12.04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2024.12.03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7741F436-AA58-003F-DB0F-5D18A3C3DF5D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635B5FDC-DCB4-8B5A-8B3E-2AB94147E097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5EF63419-B283-80FC-288A-2B30D6ADB92F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96EE9-88C8-99F7-2701-AC1DB02A5832}"/>
              </a:ext>
            </a:extLst>
          </p:cNvPr>
          <p:cNvSpPr txBox="1"/>
          <p:nvPr/>
        </p:nvSpPr>
        <p:spPr>
          <a:xfrm>
            <a:off x="49619" y="1777475"/>
            <a:ext cx="44070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</a:t>
            </a:r>
            <a:r>
              <a:rPr lang="ko-KR" altLang="en-US" sz="1000" dirty="0"/>
              <a:t> 송장검증 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조회조건에 해당하는 </a:t>
            </a:r>
            <a:r>
              <a:rPr lang="ko-KR" altLang="en-US" sz="1000" dirty="0" err="1"/>
              <a:t>구매오더</a:t>
            </a:r>
            <a:r>
              <a:rPr lang="ko-KR" altLang="en-US" sz="1000" dirty="0"/>
              <a:t> 데이터를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 err="1"/>
              <a:t>구매오더</a:t>
            </a:r>
            <a:r>
              <a:rPr lang="ko-KR" altLang="en-US" sz="1000" dirty="0"/>
              <a:t> 데이터를 선택 후 송장조회를 클릭해서 해당 </a:t>
            </a:r>
            <a:r>
              <a:rPr lang="ko-KR" altLang="en-US" sz="1000" dirty="0" err="1"/>
              <a:t>구매오더건에</a:t>
            </a:r>
            <a:br>
              <a:rPr lang="en-US" altLang="ko-KR" sz="1000" dirty="0"/>
            </a:br>
            <a:r>
              <a:rPr lang="ko-KR" altLang="en-US" sz="1000" dirty="0"/>
              <a:t>대한 송장 데이터를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송장 데이터를 선택 후 송장검증을 클릭해서 </a:t>
            </a:r>
            <a:r>
              <a:rPr lang="ko-KR" altLang="en-US" sz="1000" dirty="0" err="1"/>
              <a:t>구매오더건에</a:t>
            </a:r>
            <a:r>
              <a:rPr lang="ko-KR" altLang="en-US" sz="1000" dirty="0"/>
              <a:t> 대한</a:t>
            </a:r>
            <a:br>
              <a:rPr lang="en-US" altLang="ko-KR" sz="1000" dirty="0"/>
            </a:br>
            <a:r>
              <a:rPr lang="ko-KR" altLang="en-US" sz="1000" dirty="0"/>
              <a:t>송장검증을 실행할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헤더 테이블 </a:t>
            </a:r>
            <a:r>
              <a:rPr lang="en-US" altLang="ko-KR" sz="1000" dirty="0"/>
              <a:t>(ZTBMM0020)</a:t>
            </a:r>
          </a:p>
          <a:p>
            <a:r>
              <a:rPr lang="ko-KR" altLang="en-US" sz="1000" dirty="0" err="1"/>
              <a:t>구매오더</a:t>
            </a:r>
            <a:r>
              <a:rPr lang="ko-KR" altLang="en-US" sz="1000" dirty="0"/>
              <a:t> 아이템 테이블 </a:t>
            </a:r>
            <a:r>
              <a:rPr lang="en-US" altLang="ko-KR" sz="1000" dirty="0"/>
              <a:t>(ZTBMM0021)</a:t>
            </a:r>
          </a:p>
          <a:p>
            <a:r>
              <a:rPr lang="ko-KR" altLang="en-US" sz="1000" dirty="0" err="1"/>
              <a:t>거래처송장</a:t>
            </a:r>
            <a:r>
              <a:rPr lang="ko-KR" altLang="en-US" sz="1000" dirty="0"/>
              <a:t> 헤더 테이블 </a:t>
            </a:r>
            <a:r>
              <a:rPr lang="en-US" altLang="ko-KR" sz="1000" dirty="0"/>
              <a:t>(ZTBMM0060)</a:t>
            </a:r>
          </a:p>
          <a:p>
            <a:r>
              <a:rPr lang="ko-KR" altLang="en-US" sz="1000" dirty="0" err="1"/>
              <a:t>거래처송장</a:t>
            </a:r>
            <a:r>
              <a:rPr lang="ko-KR" altLang="en-US" sz="1000" dirty="0"/>
              <a:t> 아이템 테이블 </a:t>
            </a:r>
            <a:r>
              <a:rPr lang="en-US" altLang="ko-KR" sz="1000" dirty="0"/>
              <a:t>(ZTBMM0061)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25BF77-46D1-1617-C23B-056E5836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5" y="1351225"/>
            <a:ext cx="4687200" cy="1894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A7B8C5-E34A-5FC0-E903-B810E3263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568" y="3255475"/>
            <a:ext cx="4702800" cy="18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903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1938</Words>
  <Application>Microsoft Office PowerPoint</Application>
  <PresentationFormat>화면 슬라이드 쇼(16:9)</PresentationFormat>
  <Paragraphs>668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Malgun 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soldesk</dc:creator>
  <cp:lastModifiedBy>Jung Hoon Ha</cp:lastModifiedBy>
  <cp:revision>24</cp:revision>
  <dcterms:modified xsi:type="dcterms:W3CDTF">2024-12-05T03:31:56Z</dcterms:modified>
</cp:coreProperties>
</file>